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4" r:id="rId5"/>
  </p:sldMasterIdLst>
  <p:notesMasterIdLst>
    <p:notesMasterId r:id="rId19"/>
  </p:notesMasterIdLst>
  <p:handoutMasterIdLst>
    <p:handoutMasterId r:id="rId20"/>
  </p:handoutMasterIdLst>
  <p:sldIdLst>
    <p:sldId id="3731" r:id="rId6"/>
    <p:sldId id="269" r:id="rId7"/>
    <p:sldId id="270" r:id="rId8"/>
    <p:sldId id="257" r:id="rId9"/>
    <p:sldId id="266" r:id="rId10"/>
    <p:sldId id="267" r:id="rId11"/>
    <p:sldId id="3734" r:id="rId12"/>
    <p:sldId id="3732" r:id="rId13"/>
    <p:sldId id="3736" r:id="rId14"/>
    <p:sldId id="268" r:id="rId15"/>
    <p:sldId id="3733" r:id="rId16"/>
    <p:sldId id="3737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49775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57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B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E09E4C-F70B-4348-B024-44ACAFDC6E36}" v="43" dt="2024-08-05T23:00:32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4"/>
    <p:restoredTop sz="94659"/>
  </p:normalViewPr>
  <p:slideViewPr>
    <p:cSldViewPr snapToGrid="0" snapToObjects="1" showGuides="1">
      <p:cViewPr varScale="1">
        <p:scale>
          <a:sx n="167" d="100"/>
          <a:sy n="167" d="100"/>
        </p:scale>
        <p:origin x="564" y="108"/>
      </p:cViewPr>
      <p:guideLst>
        <p:guide orient="horz" pos="3657"/>
        <p:guide pos="37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D46E20-273F-4238-B89A-6C5DB997CA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81B914-0AB5-410C-9407-A735DF22A3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11D08-A8C5-41C6-A4A0-6959B6717424}" type="datetimeFigureOut">
              <a:rPr lang="en-AU" smtClean="0"/>
              <a:t>8/08/2024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2F8E2-3EDF-4F1F-95BA-EBBB4AE21C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C81C3-6D9F-4A31-9260-8DD2A3DFFB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373C9-CD98-4A54-9571-9476EF6A1B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658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B2AE5-F22F-4F07-9729-38EAD31901CF}" type="datetimeFigureOut">
              <a:rPr lang="en-AU" noProof="0" smtClean="0"/>
              <a:t>8/08/2024</a:t>
            </a:fld>
            <a:endParaRPr lang="en-AU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1F2FC-9FD0-4323-B2F7-2676413FF117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72111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01F2FC-9FD0-4323-B2F7-2676413FF117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977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68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://www.agile-analytics.com.au/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3.svg"/><Relationship Id="rId2" Type="http://schemas.openxmlformats.org/officeDocument/2006/relationships/hyperlink" Target="mailto:info@agile-analytics.com.au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2;p13">
            <a:extLst>
              <a:ext uri="{FF2B5EF4-FFF2-40B4-BE49-F238E27FC236}">
                <a16:creationId xmlns:a16="http://schemas.microsoft.com/office/drawing/2014/main" id="{90BFE542-FA6B-4C79-9B95-F17D4095704E}"/>
              </a:ext>
            </a:extLst>
          </p:cNvPr>
          <p:cNvSpPr/>
          <p:nvPr userDrawn="1"/>
        </p:nvSpPr>
        <p:spPr>
          <a:xfrm>
            <a:off x="-914" y="-914"/>
            <a:ext cx="12192001" cy="6858001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noProof="0" dirty="0">
              <a:latin typeface="Helvetica Neue" pitchFamily="50" charset="0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47770A-BDC1-4D0B-899D-76B81C87B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232" y="616669"/>
            <a:ext cx="3448444" cy="879469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356E9717-8FA2-41EE-8CFC-9848DACC2F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39798" y="3359552"/>
            <a:ext cx="3544803" cy="3491049"/>
          </a:xfrm>
          <a:prstGeom prst="rect">
            <a:avLst/>
          </a:prstGeom>
        </p:spPr>
      </p:pic>
      <p:pic>
        <p:nvPicPr>
          <p:cNvPr id="13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065E73-98FD-4DA9-91FE-00A38A7662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028" y="5489933"/>
            <a:ext cx="939922" cy="93992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D76F146-D525-49A7-B9AB-4B04E3B0822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16232" y="2909335"/>
            <a:ext cx="10805208" cy="6616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rgbClr val="ECB420"/>
                </a:solidFill>
                <a:latin typeface="Helvetica Neue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4002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2;p13">
            <a:extLst>
              <a:ext uri="{FF2B5EF4-FFF2-40B4-BE49-F238E27FC236}">
                <a16:creationId xmlns:a16="http://schemas.microsoft.com/office/drawing/2014/main" id="{90BFE542-FA6B-4C79-9B95-F17D4095704E}"/>
              </a:ext>
            </a:extLst>
          </p:cNvPr>
          <p:cNvSpPr/>
          <p:nvPr userDrawn="1"/>
        </p:nvSpPr>
        <p:spPr>
          <a:xfrm>
            <a:off x="7399" y="7399"/>
            <a:ext cx="12192001" cy="6858001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itchFamily="50" charset="0"/>
            </a:endParaRP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356E9717-8FA2-41EE-8CFC-9848DACC2F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9798" y="3359552"/>
            <a:ext cx="3544803" cy="3491049"/>
          </a:xfrm>
          <a:prstGeom prst="rect">
            <a:avLst/>
          </a:prstGeom>
        </p:spPr>
      </p:pic>
      <p:pic>
        <p:nvPicPr>
          <p:cNvPr id="13" name="Picture 12" descr="Graphical user interface, website&#10;&#10;Description automatically generated" hidden="1">
            <a:extLst>
              <a:ext uri="{FF2B5EF4-FFF2-40B4-BE49-F238E27FC236}">
                <a16:creationId xmlns:a16="http://schemas.microsoft.com/office/drawing/2014/main" id="{10065E73-98FD-4DA9-91FE-00A38A7662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028" y="5489933"/>
            <a:ext cx="939922" cy="93992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D76F146-D525-49A7-B9AB-4B04E3B0822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446544" y="3240137"/>
            <a:ext cx="4887884" cy="6616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rgbClr val="ECB420"/>
                </a:solidFill>
                <a:latin typeface="Helvetica Neue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title</a:t>
            </a:r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24F0A-E276-5B1B-A708-D0FF98CD2B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0E1618"/>
              </a:clrFrom>
              <a:clrTo>
                <a:srgbClr val="0E161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028" y="5970493"/>
            <a:ext cx="1736377" cy="46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2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27370" y="1536700"/>
            <a:ext cx="10523994" cy="48191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1pPr>
            <a:lvl2pPr marL="567788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2pPr>
            <a:lvl3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4pPr>
            <a:lvl5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D57C1DC8-492E-42C9-A96A-5C786902BE58}"/>
              </a:ext>
            </a:extLst>
          </p:cNvPr>
          <p:cNvSpPr/>
          <p:nvPr userDrawn="1"/>
        </p:nvSpPr>
        <p:spPr>
          <a:xfrm rot="5400000">
            <a:off x="62846" y="69557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D8E9D4-11D5-4EBA-B847-E20D3CC24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7370" y="502185"/>
            <a:ext cx="10515600" cy="748145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5"/>
                </a:solidFill>
                <a:latin typeface="Helvetica Neue" pitchFamily="50" charset="0"/>
              </a:defRPr>
            </a:lvl1pPr>
          </a:lstStyle>
          <a:p>
            <a:r>
              <a:rPr lang="en-US"/>
              <a:t>Click to edit title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4359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905B02-EF4A-42C9-9793-B029BFFF9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70" y="1457012"/>
            <a:ext cx="5046439" cy="4678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1pPr>
            <a:lvl2pPr marL="567788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2pPr>
            <a:lvl3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4pPr>
            <a:lvl5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39B0EF-9958-43D1-A7A3-DE8AD196026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77863" y="1457013"/>
            <a:ext cx="5046439" cy="46788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1pPr>
            <a:lvl2pPr marL="567788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2pPr>
            <a:lvl3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4pPr>
            <a:lvl5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4D3A40-CD70-4D1F-AC7D-9820202620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7371" y="508083"/>
            <a:ext cx="10496932" cy="748145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5"/>
                </a:solidFill>
                <a:latin typeface="Helvetica Neue" pitchFamily="50" charset="0"/>
              </a:defRPr>
            </a:lvl1pPr>
          </a:lstStyle>
          <a:p>
            <a:r>
              <a:rPr lang="en-US"/>
              <a:t>Click to edit title</a:t>
            </a:r>
            <a:endParaRPr lang="es-ES"/>
          </a:p>
        </p:txBody>
      </p:sp>
      <p:sp>
        <p:nvSpPr>
          <p:cNvPr id="8" name="Google Shape;70;p14">
            <a:extLst>
              <a:ext uri="{FF2B5EF4-FFF2-40B4-BE49-F238E27FC236}">
                <a16:creationId xmlns:a16="http://schemas.microsoft.com/office/drawing/2014/main" id="{FD9B6675-8A6A-456D-B987-A9EA965236C7}"/>
              </a:ext>
            </a:extLst>
          </p:cNvPr>
          <p:cNvSpPr/>
          <p:nvPr userDrawn="1"/>
        </p:nvSpPr>
        <p:spPr>
          <a:xfrm rot="5400000">
            <a:off x="62846" y="69557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210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FB0B81-201A-9949-B371-9DF6FF0862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4303" y="1646528"/>
            <a:ext cx="2501095" cy="44893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4BCF6D-7810-477D-A5DE-65EBF2F26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42383" y="1646528"/>
            <a:ext cx="7883344" cy="4489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1pPr>
            <a:lvl2pPr marL="567788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2pPr>
            <a:lvl3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4pPr>
            <a:lvl5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995435-F070-4C76-B673-9B84B3328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4303" y="478175"/>
            <a:ext cx="10531423" cy="748145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5"/>
                </a:solidFill>
                <a:latin typeface="Helvetica Neue" pitchFamily="50" charset="0"/>
              </a:defRPr>
            </a:lvl1pPr>
          </a:lstStyle>
          <a:p>
            <a:r>
              <a:rPr lang="en-US"/>
              <a:t>Click to edit title</a:t>
            </a:r>
            <a:endParaRPr lang="es-ES"/>
          </a:p>
        </p:txBody>
      </p:sp>
      <p:sp>
        <p:nvSpPr>
          <p:cNvPr id="8" name="Google Shape;70;p14">
            <a:extLst>
              <a:ext uri="{FF2B5EF4-FFF2-40B4-BE49-F238E27FC236}">
                <a16:creationId xmlns:a16="http://schemas.microsoft.com/office/drawing/2014/main" id="{31D3628A-9ECC-468A-9DC1-68A25EACC3DD}"/>
              </a:ext>
            </a:extLst>
          </p:cNvPr>
          <p:cNvSpPr/>
          <p:nvPr userDrawn="1"/>
        </p:nvSpPr>
        <p:spPr>
          <a:xfrm rot="5400000">
            <a:off x="62846" y="69557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4740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81CBA2-CB70-475E-9F80-EBC00CC4D8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099" y="0"/>
            <a:ext cx="12173802" cy="685800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FB0B81-201A-9949-B371-9DF6FF0862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2213" y="1646528"/>
            <a:ext cx="4210227" cy="44893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B4A853-54A5-416C-9BC2-A992E2F04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70" y="1646528"/>
            <a:ext cx="6584383" cy="4489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1pPr>
            <a:lvl2pPr marL="567788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2pPr>
            <a:lvl3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4pPr>
            <a:lvl5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C8B4BC-CB78-421C-8847-EFC17EA2FB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8177" y="598515"/>
            <a:ext cx="10515600" cy="748145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5"/>
                </a:solidFill>
                <a:latin typeface="Helvetica Neue" pitchFamily="50" charset="0"/>
              </a:defRPr>
            </a:lvl1pPr>
          </a:lstStyle>
          <a:p>
            <a:r>
              <a:rPr lang="en-US"/>
              <a:t>Click to edit title</a:t>
            </a:r>
            <a:endParaRPr lang="es-ES"/>
          </a:p>
        </p:txBody>
      </p:sp>
      <p:sp>
        <p:nvSpPr>
          <p:cNvPr id="8" name="Google Shape;70;p14">
            <a:extLst>
              <a:ext uri="{FF2B5EF4-FFF2-40B4-BE49-F238E27FC236}">
                <a16:creationId xmlns:a16="http://schemas.microsoft.com/office/drawing/2014/main" id="{DD0E07B3-9073-4AFB-A400-FC5C4C4ECA93}"/>
              </a:ext>
            </a:extLst>
          </p:cNvPr>
          <p:cNvSpPr/>
          <p:nvPr userDrawn="1"/>
        </p:nvSpPr>
        <p:spPr>
          <a:xfrm rot="5400000">
            <a:off x="62846" y="69557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5640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EB3E9C-1723-AD4C-AE56-FF31554D98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1111" y="1537855"/>
            <a:ext cx="11814031" cy="518714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CCFCD-D0DB-4E59-9120-8EAC40E61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8177" y="598515"/>
            <a:ext cx="10515600" cy="748145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5"/>
                </a:solidFill>
                <a:latin typeface="Helvetica Neue" pitchFamily="50" charset="0"/>
              </a:defRPr>
            </a:lvl1pPr>
          </a:lstStyle>
          <a:p>
            <a:r>
              <a:rPr lang="en-US"/>
              <a:t>Click to edit title</a:t>
            </a:r>
            <a:endParaRPr lang="es-ES"/>
          </a:p>
        </p:txBody>
      </p:sp>
      <p:sp>
        <p:nvSpPr>
          <p:cNvPr id="5" name="Google Shape;70;p14">
            <a:extLst>
              <a:ext uri="{FF2B5EF4-FFF2-40B4-BE49-F238E27FC236}">
                <a16:creationId xmlns:a16="http://schemas.microsoft.com/office/drawing/2014/main" id="{6D01AFC9-B565-4CEC-886C-77334F7904BD}"/>
              </a:ext>
            </a:extLst>
          </p:cNvPr>
          <p:cNvSpPr/>
          <p:nvPr userDrawn="1"/>
        </p:nvSpPr>
        <p:spPr>
          <a:xfrm rot="5400000">
            <a:off x="62846" y="69557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5465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881451-0494-43A8-9D0B-E7D1D63483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099" y="0"/>
            <a:ext cx="12173802" cy="6858000"/>
          </a:xfrm>
          <a:prstGeom prst="rect">
            <a:avLst/>
          </a:prstGeom>
        </p:spPr>
      </p:pic>
      <p:sp>
        <p:nvSpPr>
          <p:cNvPr id="7" name="Google Shape;70;p14">
            <a:extLst>
              <a:ext uri="{FF2B5EF4-FFF2-40B4-BE49-F238E27FC236}">
                <a16:creationId xmlns:a16="http://schemas.microsoft.com/office/drawing/2014/main" id="{15026376-90C6-426C-8945-943F3DB16896}"/>
              </a:ext>
            </a:extLst>
          </p:cNvPr>
          <p:cNvSpPr/>
          <p:nvPr userDrawn="1"/>
        </p:nvSpPr>
        <p:spPr>
          <a:xfrm rot="-5400000">
            <a:off x="3594754" y="2571749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D4249B-FA55-49BD-8948-BD0AE7B126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071" y="2591790"/>
            <a:ext cx="6392357" cy="66160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  <a:latin typeface="Helvetica Neue" pitchFamily="50" charset="0"/>
              </a:defRPr>
            </a:lvl1pPr>
          </a:lstStyle>
          <a:p>
            <a:r>
              <a:rPr lang="en-US"/>
              <a:t>Click to edit Section title</a:t>
            </a:r>
            <a:endParaRPr lang="es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BF10C-B8E1-4FC8-99FD-BBDBD7C11C35}"/>
              </a:ext>
            </a:extLst>
          </p:cNvPr>
          <p:cNvSpPr txBox="1"/>
          <p:nvPr userDrawn="1"/>
        </p:nvSpPr>
        <p:spPr>
          <a:xfrm>
            <a:off x="2194560" y="1172095"/>
            <a:ext cx="182880" cy="532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3E56391-BF7F-4003-B09A-D8056A4DE54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446544" y="3240137"/>
            <a:ext cx="4887884" cy="6616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rgbClr val="ECB420"/>
                </a:solidFill>
                <a:latin typeface="Helvetica Neue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title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4671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B38CBF-4A1E-41BB-A998-AFEAE644B3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099" y="0"/>
            <a:ext cx="12173804" cy="6858001"/>
          </a:xfrm>
          <a:prstGeom prst="rect">
            <a:avLst/>
          </a:prstGeom>
        </p:spPr>
      </p:pic>
      <p:sp>
        <p:nvSpPr>
          <p:cNvPr id="16" name="Google Shape;70;p14">
            <a:extLst>
              <a:ext uri="{FF2B5EF4-FFF2-40B4-BE49-F238E27FC236}">
                <a16:creationId xmlns:a16="http://schemas.microsoft.com/office/drawing/2014/main" id="{FB1D0C24-3447-451D-AC82-F631AAE9287E}"/>
              </a:ext>
            </a:extLst>
          </p:cNvPr>
          <p:cNvSpPr/>
          <p:nvPr userDrawn="1"/>
        </p:nvSpPr>
        <p:spPr>
          <a:xfrm rot="-5400000">
            <a:off x="3594754" y="2571749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833F34-3AB0-466C-BCD2-B542D5952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071" y="2591790"/>
            <a:ext cx="6392357" cy="66160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  <a:latin typeface="Helvetica Neue" pitchFamily="50" charset="0"/>
              </a:defRPr>
            </a:lvl1pPr>
          </a:lstStyle>
          <a:p>
            <a:r>
              <a:rPr lang="en-US"/>
              <a:t>Click to edit Section title</a:t>
            </a:r>
            <a:endParaRPr lang="es-E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FA5CDD1-A380-4930-8BBF-39E8301177C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446544" y="3240137"/>
            <a:ext cx="4887884" cy="6616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rgbClr val="ECB420"/>
                </a:solidFill>
                <a:latin typeface="Helvetica Neue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4277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5;p28">
            <a:extLst>
              <a:ext uri="{FF2B5EF4-FFF2-40B4-BE49-F238E27FC236}">
                <a16:creationId xmlns:a16="http://schemas.microsoft.com/office/drawing/2014/main" id="{31CAE80A-6458-4817-9493-CDCFCBFD539E}"/>
              </a:ext>
            </a:extLst>
          </p:cNvPr>
          <p:cNvSpPr/>
          <p:nvPr userDrawn="1"/>
        </p:nvSpPr>
        <p:spPr>
          <a:xfrm>
            <a:off x="0" y="7400"/>
            <a:ext cx="12268420" cy="6850600"/>
          </a:xfrm>
          <a:prstGeom prst="rect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E1E77-96D6-1347-A574-CB8E1464B5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0773" y="2413301"/>
            <a:ext cx="9763357" cy="867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Helvetica Neue" pitchFamily="50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9C45-2AA2-9049-8278-B8DE3D95BCD3}"/>
              </a:ext>
            </a:extLst>
          </p:cNvPr>
          <p:cNvSpPr txBox="1"/>
          <p:nvPr userDrawn="1"/>
        </p:nvSpPr>
        <p:spPr>
          <a:xfrm>
            <a:off x="3238786" y="5507676"/>
            <a:ext cx="6131859" cy="1212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9775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400" b="1" i="0" kern="1200" dirty="0">
                <a:solidFill>
                  <a:schemeClr val="bg1"/>
                </a:solidFill>
                <a:effectLst/>
                <a:latin typeface="Helvetica Neue" pitchFamily="50" charset="0"/>
                <a:ea typeface="+mn-ea"/>
                <a:cs typeface="Arial" panose="020B0604020202020204" pitchFamily="34" charset="0"/>
              </a:rPr>
              <a:t>CONTACT US:</a:t>
            </a:r>
          </a:p>
          <a:p>
            <a:pPr marL="0" marR="0" lvl="0" indent="0" algn="r" defTabSz="49775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b="0" i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r>
              <a:rPr lang="en-NZ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+61 (02) 8246 7213</a:t>
            </a:r>
          </a:p>
          <a:p>
            <a:pPr algn="r">
              <a:lnSpc>
                <a:spcPct val="150000"/>
              </a:lnSpc>
            </a:pPr>
            <a:r>
              <a:rPr lang="en-NZ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L8,  11 York Street, Sydney, NSW 2000, Australia</a:t>
            </a:r>
          </a:p>
          <a:p>
            <a:pPr algn="r">
              <a:lnSpc>
                <a:spcPct val="150000"/>
              </a:lnSpc>
            </a:pPr>
            <a:r>
              <a:rPr lang="en-NZ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info@agile-insights.com.au</a:t>
            </a:r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5AA171-E66D-8E4A-888F-ED7CE4CC8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132" y="6526031"/>
            <a:ext cx="190962" cy="1401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8BD2ED-03D2-B040-B00E-B9F59B41A2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413046" y="6245809"/>
            <a:ext cx="121136" cy="1964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5C5CDE-7700-1443-A530-40A071271E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7900" y="5966360"/>
            <a:ext cx="151427" cy="147476"/>
          </a:xfrm>
          <a:prstGeom prst="rect">
            <a:avLst/>
          </a:prstGeom>
        </p:spPr>
      </p:pic>
      <p:pic>
        <p:nvPicPr>
          <p:cNvPr id="16" name="Picture 15" descr="Graphical user interface, website&#10;&#10;Description automatically generated" hidden="1">
            <a:extLst>
              <a:ext uri="{FF2B5EF4-FFF2-40B4-BE49-F238E27FC236}">
                <a16:creationId xmlns:a16="http://schemas.microsoft.com/office/drawing/2014/main" id="{0BB6F80A-1B10-4EA6-AE78-5603308962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210" y="5734179"/>
            <a:ext cx="939922" cy="93992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86AA30-E287-49C7-B471-B0AA23EC4488}"/>
              </a:ext>
            </a:extLst>
          </p:cNvPr>
          <p:cNvCxnSpPr/>
          <p:nvPr userDrawn="1"/>
        </p:nvCxnSpPr>
        <p:spPr>
          <a:xfrm>
            <a:off x="9738231" y="5533973"/>
            <a:ext cx="0" cy="1186023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ack and grey rectangular object&#10;&#10;Description automatically generated">
            <a:extLst>
              <a:ext uri="{FF2B5EF4-FFF2-40B4-BE49-F238E27FC236}">
                <a16:creationId xmlns:a16="http://schemas.microsoft.com/office/drawing/2014/main" id="{2D29610F-11D9-7A1F-1D13-724BB1329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9995"/>
          <a:stretch/>
        </p:blipFill>
        <p:spPr>
          <a:xfrm>
            <a:off x="9923944" y="5827587"/>
            <a:ext cx="1010185" cy="609073"/>
          </a:xfrm>
          <a:prstGeom prst="rect">
            <a:avLst/>
          </a:prstGeom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0384D44-94B2-2587-E725-2E890B924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46800"/>
          <a:stretch/>
        </p:blipFill>
        <p:spPr>
          <a:xfrm>
            <a:off x="10852934" y="5827587"/>
            <a:ext cx="1091184" cy="618396"/>
          </a:xfrm>
          <a:prstGeom prst="rect">
            <a:avLst/>
          </a:prstGeom>
        </p:spPr>
      </p:pic>
      <p:pic>
        <p:nvPicPr>
          <p:cNvPr id="2050" name="Picture 2" descr="Trusted Microsoft Certified Partner | Dynamics Expert | Aus &amp; NZ" hidden="1">
            <a:extLst>
              <a:ext uri="{FF2B5EF4-FFF2-40B4-BE49-F238E27FC236}">
                <a16:creationId xmlns:a16="http://schemas.microsoft.com/office/drawing/2014/main" id="{4CDE5676-59B5-68F3-434B-5F11E73F07E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8" r="6753" b="23212"/>
          <a:stretch/>
        </p:blipFill>
        <p:spPr bwMode="auto">
          <a:xfrm>
            <a:off x="408093" y="5965676"/>
            <a:ext cx="2445765" cy="56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FA0AA3-46B0-75F6-2E76-89E88597A72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1011" y="5954551"/>
            <a:ext cx="2512847" cy="6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31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NO IMAGE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905804" y="702376"/>
            <a:ext cx="9916773" cy="82539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977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27370" y="1413164"/>
            <a:ext cx="10523994" cy="4942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1pPr>
            <a:lvl2pPr marL="567788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2pPr>
            <a:lvl3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4pPr>
            <a:lvl5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AU" noProof="0"/>
              <a:t>Edit text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D57C1DC8-492E-42C9-A96A-5C786902BE58}"/>
              </a:ext>
            </a:extLst>
          </p:cNvPr>
          <p:cNvSpPr/>
          <p:nvPr userDrawn="1"/>
        </p:nvSpPr>
        <p:spPr>
          <a:xfrm rot="-5400000">
            <a:off x="567059" y="486921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D8E9D4-11D5-4EBA-B847-E20D3CC24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7370" y="502185"/>
            <a:ext cx="10515600" cy="748145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5"/>
                </a:solidFill>
                <a:latin typeface="Helvetica Neue" pitchFamily="50" charset="0"/>
              </a:defRPr>
            </a:lvl1pPr>
          </a:lstStyle>
          <a:p>
            <a:r>
              <a:rPr lang="en-AU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63714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</p:spPr>
        <p:txBody>
          <a:bodyPr>
            <a:normAutofit/>
          </a:bodyPr>
          <a:lstStyle>
            <a:lvl1pPr algn="l">
              <a:defRPr sz="37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0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4957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7613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13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905B02-EF4A-42C9-9793-B029BFFF91A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7370" y="1379913"/>
            <a:ext cx="5046439" cy="47559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1pPr>
            <a:lvl2pPr marL="567788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2pPr>
            <a:lvl3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4pPr>
            <a:lvl5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" name="Google Shape;70;p14">
            <a:extLst>
              <a:ext uri="{FF2B5EF4-FFF2-40B4-BE49-F238E27FC236}">
                <a16:creationId xmlns:a16="http://schemas.microsoft.com/office/drawing/2014/main" id="{88192DFB-8FAF-469F-A850-4A229AFE9A30}"/>
              </a:ext>
            </a:extLst>
          </p:cNvPr>
          <p:cNvSpPr/>
          <p:nvPr userDrawn="1"/>
        </p:nvSpPr>
        <p:spPr>
          <a:xfrm rot="-5400000">
            <a:off x="563428" y="508083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39B0EF-9958-43D1-A7A3-DE8AD196026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77863" y="1379913"/>
            <a:ext cx="5046439" cy="47559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1pPr>
            <a:lvl2pPr marL="567788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2pPr>
            <a:lvl3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4pPr>
            <a:lvl5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4D3A40-CD70-4D1F-AC7D-9820202620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7371" y="508083"/>
            <a:ext cx="10496932" cy="748145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5"/>
                </a:solidFill>
                <a:latin typeface="Helvetica Neue" pitchFamily="50" charset="0"/>
              </a:defRPr>
            </a:lvl1pPr>
          </a:lstStyle>
          <a:p>
            <a:r>
              <a:rPr lang="en-AU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28266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FB0B81-201A-9949-B371-9DF6FF0862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4303" y="1429790"/>
            <a:ext cx="2501095" cy="4706090"/>
          </a:xfrm>
          <a:prstGeom prst="rect">
            <a:avLst/>
          </a:prstGeom>
        </p:spPr>
        <p:txBody>
          <a:bodyPr/>
          <a:lstStyle/>
          <a:p>
            <a:endParaRPr lang="en-AU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4BCF6D-7810-477D-A5DE-65EBF2F268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42383" y="1429790"/>
            <a:ext cx="7883344" cy="47060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1pPr>
            <a:lvl2pPr marL="567788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2pPr>
            <a:lvl3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4pPr>
            <a:lvl5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AU" noProof="0"/>
              <a:t>Edit text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" name="Google Shape;70;p14">
            <a:extLst>
              <a:ext uri="{FF2B5EF4-FFF2-40B4-BE49-F238E27FC236}">
                <a16:creationId xmlns:a16="http://schemas.microsoft.com/office/drawing/2014/main" id="{D756CC75-C4E4-4B12-9B4A-9D95B2771DCE}"/>
              </a:ext>
            </a:extLst>
          </p:cNvPr>
          <p:cNvSpPr/>
          <p:nvPr userDrawn="1"/>
        </p:nvSpPr>
        <p:spPr>
          <a:xfrm rot="-5400000">
            <a:off x="530361" y="478175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noProof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995435-F070-4C76-B673-9B84B3328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4303" y="478175"/>
            <a:ext cx="10531423" cy="748145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5"/>
                </a:solidFill>
                <a:latin typeface="Helvetica Neue" pitchFamily="50" charset="0"/>
              </a:defRPr>
            </a:lvl1pPr>
          </a:lstStyle>
          <a:p>
            <a:r>
              <a:rPr lang="en-AU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28912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FB0B81-201A-9949-B371-9DF6FF0862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2213" y="1413164"/>
            <a:ext cx="4210227" cy="4722716"/>
          </a:xfrm>
          <a:prstGeom prst="rect">
            <a:avLst/>
          </a:prstGeom>
        </p:spPr>
        <p:txBody>
          <a:bodyPr/>
          <a:lstStyle/>
          <a:p>
            <a:endParaRPr lang="en-AU" noProof="0"/>
          </a:p>
        </p:txBody>
      </p:sp>
      <p:sp>
        <p:nvSpPr>
          <p:cNvPr id="7" name="Google Shape;70;p14">
            <a:extLst>
              <a:ext uri="{FF2B5EF4-FFF2-40B4-BE49-F238E27FC236}">
                <a16:creationId xmlns:a16="http://schemas.microsoft.com/office/drawing/2014/main" id="{D756CC75-C4E4-4B12-9B4A-9D95B2771DCE}"/>
              </a:ext>
            </a:extLst>
          </p:cNvPr>
          <p:cNvSpPr/>
          <p:nvPr userDrawn="1"/>
        </p:nvSpPr>
        <p:spPr>
          <a:xfrm rot="-5400000">
            <a:off x="537815" y="539825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B4A853-54A5-416C-9BC2-A992E2F040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7370" y="1413164"/>
            <a:ext cx="6584383" cy="47227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1pPr>
            <a:lvl2pPr marL="567788" indent="0">
              <a:buNone/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2pPr>
            <a:lvl3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3pPr>
            <a:lvl4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4pPr>
            <a:lvl5pPr>
              <a:defRPr sz="2000" b="0" i="0">
                <a:solidFill>
                  <a:schemeClr val="accent5"/>
                </a:solidFill>
                <a:latin typeface="Helvetica Neue" pitchFamily="50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C8B4BC-CB78-421C-8847-EFC17EA2FB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7370" y="539825"/>
            <a:ext cx="10515600" cy="748145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5"/>
                </a:solidFill>
                <a:latin typeface="Helvetica Neue" pitchFamily="50" charset="0"/>
              </a:defRPr>
            </a:lvl1pPr>
          </a:lstStyle>
          <a:p>
            <a:r>
              <a:rPr lang="en-AU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9840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559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881451-0494-43A8-9D0B-E7D1D63483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099" y="0"/>
            <a:ext cx="12173802" cy="6858000"/>
          </a:xfrm>
          <a:prstGeom prst="rect">
            <a:avLst/>
          </a:prstGeom>
        </p:spPr>
      </p:pic>
      <p:sp>
        <p:nvSpPr>
          <p:cNvPr id="7" name="Google Shape;70;p14">
            <a:extLst>
              <a:ext uri="{FF2B5EF4-FFF2-40B4-BE49-F238E27FC236}">
                <a16:creationId xmlns:a16="http://schemas.microsoft.com/office/drawing/2014/main" id="{15026376-90C6-426C-8945-943F3DB16896}"/>
              </a:ext>
            </a:extLst>
          </p:cNvPr>
          <p:cNvSpPr/>
          <p:nvPr userDrawn="1"/>
        </p:nvSpPr>
        <p:spPr>
          <a:xfrm rot="-5400000">
            <a:off x="3594754" y="2571749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D4249B-FA55-49BD-8948-BD0AE7B126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071" y="2591790"/>
            <a:ext cx="6392357" cy="66160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  <a:latin typeface="Helvetica Neue" pitchFamily="50" charset="0"/>
              </a:defRPr>
            </a:lvl1pPr>
          </a:lstStyle>
          <a:p>
            <a:r>
              <a:rPr lang="en-AU" noProof="0"/>
              <a:t>Click to edit Section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BF10C-B8E1-4FC8-99FD-BBDBD7C11C35}"/>
              </a:ext>
            </a:extLst>
          </p:cNvPr>
          <p:cNvSpPr txBox="1"/>
          <p:nvPr userDrawn="1"/>
        </p:nvSpPr>
        <p:spPr>
          <a:xfrm>
            <a:off x="2194560" y="1172095"/>
            <a:ext cx="18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noProof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3E56391-BF7F-4003-B09A-D8056A4DE547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446544" y="3240137"/>
            <a:ext cx="4887884" cy="6616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rgbClr val="ECB420"/>
                </a:solidFill>
                <a:latin typeface="Helvetica Neue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752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B38CBF-4A1E-41BB-A998-AFEAE644B3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099" y="0"/>
            <a:ext cx="12173804" cy="6858001"/>
          </a:xfrm>
          <a:prstGeom prst="rect">
            <a:avLst/>
          </a:prstGeom>
        </p:spPr>
      </p:pic>
      <p:sp>
        <p:nvSpPr>
          <p:cNvPr id="16" name="Google Shape;70;p14">
            <a:extLst>
              <a:ext uri="{FF2B5EF4-FFF2-40B4-BE49-F238E27FC236}">
                <a16:creationId xmlns:a16="http://schemas.microsoft.com/office/drawing/2014/main" id="{FB1D0C24-3447-451D-AC82-F631AAE9287E}"/>
              </a:ext>
            </a:extLst>
          </p:cNvPr>
          <p:cNvSpPr/>
          <p:nvPr userDrawn="1"/>
        </p:nvSpPr>
        <p:spPr>
          <a:xfrm rot="-5400000">
            <a:off x="3594754" y="2571749"/>
            <a:ext cx="363942" cy="363942"/>
          </a:xfrm>
          <a:prstGeom prst="rtTriangle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833F34-3AB0-466C-BCD2-B542D5952D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2071" y="2591790"/>
            <a:ext cx="6392357" cy="661604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/>
                </a:solidFill>
                <a:latin typeface="Helvetica Neue" pitchFamily="50" charset="0"/>
              </a:defRPr>
            </a:lvl1pPr>
          </a:lstStyle>
          <a:p>
            <a:r>
              <a:rPr lang="en-AU" noProof="0"/>
              <a:t>Click to edit Section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FA5CDD1-A380-4930-8BBF-39E8301177C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446544" y="3240137"/>
            <a:ext cx="4887884" cy="6616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rgbClr val="ECB420"/>
                </a:solidFill>
                <a:latin typeface="Helvetica Neue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noProof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4445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5;p28">
            <a:extLst>
              <a:ext uri="{FF2B5EF4-FFF2-40B4-BE49-F238E27FC236}">
                <a16:creationId xmlns:a16="http://schemas.microsoft.com/office/drawing/2014/main" id="{31CAE80A-6458-4817-9493-CDCFCBFD539E}"/>
              </a:ext>
            </a:extLst>
          </p:cNvPr>
          <p:cNvSpPr/>
          <p:nvPr userDrawn="1"/>
        </p:nvSpPr>
        <p:spPr>
          <a:xfrm>
            <a:off x="0" y="-913"/>
            <a:ext cx="12268420" cy="6850600"/>
          </a:xfrm>
          <a:prstGeom prst="rect">
            <a:avLst/>
          </a:prstGeom>
          <a:solidFill>
            <a:srgbClr val="F0C6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E1E77-96D6-1347-A574-CB8E1464B5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0773" y="2413301"/>
            <a:ext cx="9763357" cy="867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Helvetica Neue" pitchFamily="50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AU" noProof="0"/>
              <a:t>EDIT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9C45-2AA2-9049-8278-B8DE3D95BCD3}"/>
              </a:ext>
            </a:extLst>
          </p:cNvPr>
          <p:cNvSpPr txBox="1"/>
          <p:nvPr userDrawn="1"/>
        </p:nvSpPr>
        <p:spPr>
          <a:xfrm>
            <a:off x="3178380" y="5568220"/>
            <a:ext cx="6131859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9775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dirty="0">
                <a:solidFill>
                  <a:srgbClr val="000000"/>
                </a:solidFill>
                <a:effectLst/>
                <a:latin typeface="+mn-lt"/>
              </a:rPr>
              <a:t>1300 902 217</a:t>
            </a:r>
            <a:endParaRPr lang="en-AU" sz="1200" b="0" i="0" kern="1200" noProof="0" dirty="0">
              <a:solidFill>
                <a:schemeClr val="tx1"/>
              </a:solidFill>
              <a:effectLst/>
              <a:latin typeface="+mn-lt"/>
              <a:ea typeface="+mn-ea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AU" sz="1200" b="0" i="0" kern="1200" noProof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Sydney (HQ), Melbourne, Adelaide     </a:t>
            </a:r>
          </a:p>
          <a:p>
            <a:pPr algn="r">
              <a:lnSpc>
                <a:spcPct val="150000"/>
              </a:lnSpc>
            </a:pPr>
            <a:r>
              <a:rPr lang="en-AU" sz="1200" b="0" i="0" kern="1200" noProof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r>
              <a:rPr lang="en-AU" sz="1200" b="0" i="0" kern="1200" noProof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info@agile-analytics.com.au</a:t>
            </a:r>
            <a:r>
              <a:rPr lang="en-AU" sz="1200" b="0" i="0" kern="1200" noProof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AU" sz="1200" b="0" i="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www.agile-analytics.com.au</a:t>
            </a:r>
            <a:r>
              <a:rPr lang="en-AU" sz="1200" b="0" i="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5AA171-E66D-8E4A-888F-ED7CE4CC8D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132" y="6235083"/>
            <a:ext cx="190962" cy="1401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8BD2ED-03D2-B040-B00E-B9F59B41A2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413046" y="5954861"/>
            <a:ext cx="121136" cy="1964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5C5CDE-7700-1443-A530-40A071271E7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7900" y="5675412"/>
            <a:ext cx="151427" cy="147476"/>
          </a:xfrm>
          <a:prstGeom prst="rect">
            <a:avLst/>
          </a:prstGeom>
        </p:spPr>
      </p:pic>
      <p:pic>
        <p:nvPicPr>
          <p:cNvPr id="16" name="Picture 1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BB6F80A-1B10-4EA6-AE78-56033089623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210" y="5734179"/>
            <a:ext cx="939922" cy="939922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5AEDA1-CF5F-4923-995A-A7BAABC590C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924043" y="5868542"/>
            <a:ext cx="2020175" cy="51521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86AA30-E287-49C7-B471-B0AA23EC4488}"/>
              </a:ext>
            </a:extLst>
          </p:cNvPr>
          <p:cNvCxnSpPr/>
          <p:nvPr userDrawn="1"/>
        </p:nvCxnSpPr>
        <p:spPr>
          <a:xfrm>
            <a:off x="9771483" y="5533973"/>
            <a:ext cx="0" cy="1186023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7D96E8FC-E51A-483C-B6B6-528C73BD5AE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biLevel thresh="75000"/>
          </a:blip>
          <a:stretch>
            <a:fillRect/>
          </a:stretch>
        </p:blipFill>
        <p:spPr>
          <a:xfrm rot="10800000">
            <a:off x="-1563" y="7398"/>
            <a:ext cx="3048081" cy="3001808"/>
          </a:xfrm>
          <a:prstGeom prst="rect">
            <a:avLst/>
          </a:prstGeom>
        </p:spPr>
      </p:pic>
      <p:pic>
        <p:nvPicPr>
          <p:cNvPr id="3" name="Graphic 2" descr="Internet with solid fill">
            <a:extLst>
              <a:ext uri="{FF2B5EF4-FFF2-40B4-BE49-F238E27FC236}">
                <a16:creationId xmlns:a16="http://schemas.microsoft.com/office/drawing/2014/main" id="{33160A35-F98F-4E35-B292-45A6B5776F8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11021" y="6411784"/>
            <a:ext cx="341128" cy="3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4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polygon&#10;&#10;Description automatically generated">
            <a:extLst>
              <a:ext uri="{FF2B5EF4-FFF2-40B4-BE49-F238E27FC236}">
                <a16:creationId xmlns:a16="http://schemas.microsoft.com/office/drawing/2014/main" id="{E6381C5C-1B23-41AC-879A-6813265D51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141941" y="3864184"/>
            <a:ext cx="3050059" cy="300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7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9" r:id="rId4"/>
    <p:sldLayoutId id="2147483663" r:id="rId5"/>
    <p:sldLayoutId id="2147483655" r:id="rId6"/>
    <p:sldLayoutId id="2147483656" r:id="rId7"/>
    <p:sldLayoutId id="2147483662" r:id="rId8"/>
    <p:sldLayoutId id="2147483657" r:id="rId9"/>
  </p:sldLayoutIdLst>
  <p:txStyles>
    <p:titleStyle>
      <a:lvl1pPr algn="ctr" defTabSz="567788" rtl="0" eaLnBrk="1" latinLnBrk="0" hangingPunct="1">
        <a:spcBef>
          <a:spcPct val="0"/>
        </a:spcBef>
        <a:buNone/>
        <a:defRPr sz="5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5840" indent="-425840" algn="l" defTabSz="567788" rtl="0" eaLnBrk="1" latinLnBrk="0" hangingPunct="1">
        <a:spcBef>
          <a:spcPct val="20000"/>
        </a:spcBef>
        <a:buFont typeface="Arial"/>
        <a:buChar char="•"/>
        <a:defRPr sz="3992" kern="1200">
          <a:solidFill>
            <a:schemeClr val="tx1"/>
          </a:solidFill>
          <a:latin typeface="+mn-lt"/>
          <a:ea typeface="+mn-ea"/>
          <a:cs typeface="+mn-cs"/>
        </a:defRPr>
      </a:lvl1pPr>
      <a:lvl2pPr marL="922655" indent="-354867" algn="l" defTabSz="567788" rtl="0" eaLnBrk="1" latinLnBrk="0" hangingPunct="1">
        <a:spcBef>
          <a:spcPct val="20000"/>
        </a:spcBef>
        <a:buFont typeface="Arial"/>
        <a:buChar char="–"/>
        <a:defRPr sz="3422" kern="1200">
          <a:solidFill>
            <a:schemeClr val="tx1"/>
          </a:solidFill>
          <a:latin typeface="+mn-lt"/>
          <a:ea typeface="+mn-ea"/>
          <a:cs typeface="+mn-cs"/>
        </a:defRPr>
      </a:lvl2pPr>
      <a:lvl3pPr marL="1419469" indent="-283894" algn="l" defTabSz="567788" rtl="0" eaLnBrk="1" latinLnBrk="0" hangingPunct="1">
        <a:spcBef>
          <a:spcPct val="20000"/>
        </a:spcBef>
        <a:buFont typeface="Arial"/>
        <a:buChar char="•"/>
        <a:defRPr sz="2966" kern="1200">
          <a:solidFill>
            <a:schemeClr val="tx1"/>
          </a:solidFill>
          <a:latin typeface="+mn-lt"/>
          <a:ea typeface="+mn-ea"/>
          <a:cs typeface="+mn-cs"/>
        </a:defRPr>
      </a:lvl3pPr>
      <a:lvl4pPr marL="1987257" indent="-283894" algn="l" defTabSz="567788" rtl="0" eaLnBrk="1" latinLnBrk="0" hangingPunct="1">
        <a:spcBef>
          <a:spcPct val="20000"/>
        </a:spcBef>
        <a:buFont typeface="Arial"/>
        <a:buChar char="–"/>
        <a:defRPr sz="2510" kern="1200">
          <a:solidFill>
            <a:schemeClr val="tx1"/>
          </a:solidFill>
          <a:latin typeface="+mn-lt"/>
          <a:ea typeface="+mn-ea"/>
          <a:cs typeface="+mn-cs"/>
        </a:defRPr>
      </a:lvl4pPr>
      <a:lvl5pPr marL="2555044" indent="-283894" algn="l" defTabSz="567788" rtl="0" eaLnBrk="1" latinLnBrk="0" hangingPunct="1">
        <a:spcBef>
          <a:spcPct val="20000"/>
        </a:spcBef>
        <a:buFont typeface="Arial"/>
        <a:buChar char="»"/>
        <a:defRPr sz="2510" kern="1200">
          <a:solidFill>
            <a:schemeClr val="tx1"/>
          </a:solidFill>
          <a:latin typeface="+mn-lt"/>
          <a:ea typeface="+mn-ea"/>
          <a:cs typeface="+mn-cs"/>
        </a:defRPr>
      </a:lvl5pPr>
      <a:lvl6pPr marL="3122832" indent="-283894" algn="l" defTabSz="567788" rtl="0" eaLnBrk="1" latinLnBrk="0" hangingPunct="1">
        <a:spcBef>
          <a:spcPct val="20000"/>
        </a:spcBef>
        <a:buFont typeface="Arial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6pPr>
      <a:lvl7pPr marL="3690620" indent="-283894" algn="l" defTabSz="567788" rtl="0" eaLnBrk="1" latinLnBrk="0" hangingPunct="1">
        <a:spcBef>
          <a:spcPct val="20000"/>
        </a:spcBef>
        <a:buFont typeface="Arial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7pPr>
      <a:lvl8pPr marL="4258406" indent="-283894" algn="l" defTabSz="567788" rtl="0" eaLnBrk="1" latinLnBrk="0" hangingPunct="1">
        <a:spcBef>
          <a:spcPct val="20000"/>
        </a:spcBef>
        <a:buFont typeface="Arial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8pPr>
      <a:lvl9pPr marL="4826194" indent="-283894" algn="l" defTabSz="567788" rtl="0" eaLnBrk="1" latinLnBrk="0" hangingPunct="1">
        <a:spcBef>
          <a:spcPct val="20000"/>
        </a:spcBef>
        <a:buFont typeface="Arial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1pPr>
      <a:lvl2pPr marL="567788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2pPr>
      <a:lvl3pPr marL="1135575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3pPr>
      <a:lvl4pPr marL="1703363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4pPr>
      <a:lvl5pPr marL="2271151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5pPr>
      <a:lvl6pPr marL="2838938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6pPr>
      <a:lvl7pPr marL="3406726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7pPr>
      <a:lvl8pPr marL="3974512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8pPr>
      <a:lvl9pPr marL="4542300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polygon&#10;&#10;Description automatically generated">
            <a:extLst>
              <a:ext uri="{FF2B5EF4-FFF2-40B4-BE49-F238E27FC236}">
                <a16:creationId xmlns:a16="http://schemas.microsoft.com/office/drawing/2014/main" id="{E6381C5C-1B23-41AC-879A-6813265D510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141941" y="3854245"/>
            <a:ext cx="3050059" cy="300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2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xStyles>
    <p:titleStyle>
      <a:lvl1pPr algn="ctr" defTabSz="567788" rtl="0" eaLnBrk="1" latinLnBrk="0" hangingPunct="1">
        <a:spcBef>
          <a:spcPct val="0"/>
        </a:spcBef>
        <a:buNone/>
        <a:defRPr sz="5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5840" indent="-425840" algn="l" defTabSz="567788" rtl="0" eaLnBrk="1" latinLnBrk="0" hangingPunct="1">
        <a:spcBef>
          <a:spcPct val="20000"/>
        </a:spcBef>
        <a:buFont typeface="Arial"/>
        <a:buChar char="•"/>
        <a:defRPr sz="3992" kern="1200">
          <a:solidFill>
            <a:schemeClr val="tx1"/>
          </a:solidFill>
          <a:latin typeface="+mn-lt"/>
          <a:ea typeface="+mn-ea"/>
          <a:cs typeface="+mn-cs"/>
        </a:defRPr>
      </a:lvl1pPr>
      <a:lvl2pPr marL="922655" indent="-354867" algn="l" defTabSz="567788" rtl="0" eaLnBrk="1" latinLnBrk="0" hangingPunct="1">
        <a:spcBef>
          <a:spcPct val="20000"/>
        </a:spcBef>
        <a:buFont typeface="Arial"/>
        <a:buChar char="–"/>
        <a:defRPr sz="3422" kern="1200">
          <a:solidFill>
            <a:schemeClr val="tx1"/>
          </a:solidFill>
          <a:latin typeface="+mn-lt"/>
          <a:ea typeface="+mn-ea"/>
          <a:cs typeface="+mn-cs"/>
        </a:defRPr>
      </a:lvl2pPr>
      <a:lvl3pPr marL="1419469" indent="-283894" algn="l" defTabSz="567788" rtl="0" eaLnBrk="1" latinLnBrk="0" hangingPunct="1">
        <a:spcBef>
          <a:spcPct val="20000"/>
        </a:spcBef>
        <a:buFont typeface="Arial"/>
        <a:buChar char="•"/>
        <a:defRPr sz="2966" kern="1200">
          <a:solidFill>
            <a:schemeClr val="tx1"/>
          </a:solidFill>
          <a:latin typeface="+mn-lt"/>
          <a:ea typeface="+mn-ea"/>
          <a:cs typeface="+mn-cs"/>
        </a:defRPr>
      </a:lvl3pPr>
      <a:lvl4pPr marL="1987257" indent="-283894" algn="l" defTabSz="567788" rtl="0" eaLnBrk="1" latinLnBrk="0" hangingPunct="1">
        <a:spcBef>
          <a:spcPct val="20000"/>
        </a:spcBef>
        <a:buFont typeface="Arial"/>
        <a:buChar char="–"/>
        <a:defRPr sz="2510" kern="1200">
          <a:solidFill>
            <a:schemeClr val="tx1"/>
          </a:solidFill>
          <a:latin typeface="+mn-lt"/>
          <a:ea typeface="+mn-ea"/>
          <a:cs typeface="+mn-cs"/>
        </a:defRPr>
      </a:lvl4pPr>
      <a:lvl5pPr marL="2555044" indent="-283894" algn="l" defTabSz="567788" rtl="0" eaLnBrk="1" latinLnBrk="0" hangingPunct="1">
        <a:spcBef>
          <a:spcPct val="20000"/>
        </a:spcBef>
        <a:buFont typeface="Arial"/>
        <a:buChar char="»"/>
        <a:defRPr sz="2510" kern="1200">
          <a:solidFill>
            <a:schemeClr val="tx1"/>
          </a:solidFill>
          <a:latin typeface="+mn-lt"/>
          <a:ea typeface="+mn-ea"/>
          <a:cs typeface="+mn-cs"/>
        </a:defRPr>
      </a:lvl5pPr>
      <a:lvl6pPr marL="3122832" indent="-283894" algn="l" defTabSz="567788" rtl="0" eaLnBrk="1" latinLnBrk="0" hangingPunct="1">
        <a:spcBef>
          <a:spcPct val="20000"/>
        </a:spcBef>
        <a:buFont typeface="Arial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6pPr>
      <a:lvl7pPr marL="3690620" indent="-283894" algn="l" defTabSz="567788" rtl="0" eaLnBrk="1" latinLnBrk="0" hangingPunct="1">
        <a:spcBef>
          <a:spcPct val="20000"/>
        </a:spcBef>
        <a:buFont typeface="Arial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7pPr>
      <a:lvl8pPr marL="4258406" indent="-283894" algn="l" defTabSz="567788" rtl="0" eaLnBrk="1" latinLnBrk="0" hangingPunct="1">
        <a:spcBef>
          <a:spcPct val="20000"/>
        </a:spcBef>
        <a:buFont typeface="Arial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8pPr>
      <a:lvl9pPr marL="4826194" indent="-283894" algn="l" defTabSz="567788" rtl="0" eaLnBrk="1" latinLnBrk="0" hangingPunct="1">
        <a:spcBef>
          <a:spcPct val="20000"/>
        </a:spcBef>
        <a:buFont typeface="Arial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1pPr>
      <a:lvl2pPr marL="567788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2pPr>
      <a:lvl3pPr marL="1135575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3pPr>
      <a:lvl4pPr marL="1703363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4pPr>
      <a:lvl5pPr marL="2271151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5pPr>
      <a:lvl6pPr marL="2838938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6pPr>
      <a:lvl7pPr marL="3406726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7pPr>
      <a:lvl8pPr marL="3974512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8pPr>
      <a:lvl9pPr marL="4542300" algn="l" defTabSz="567788" rtl="0" eaLnBrk="1" latinLnBrk="0" hangingPunct="1">
        <a:defRPr sz="22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s://www.oliviervs.be/fabric/resume-suspend-a-microsoft-fabric-capacity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brett.31.cooper/microsoft-fabric-pause-resume-scale-a-capacity-with-a-fabric-data-factory-pipeline-6f5245fc11c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urmoo.com/2024/02/09/how-to-calculate-microsoft-fabric-cost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ane-snyder-91590942/" TargetMode="External"/><Relationship Id="rId7" Type="http://schemas.openxmlformats.org/officeDocument/2006/relationships/hyperlink" Target="https://www.agile-insights.com.au/abou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sky.app/" TargetMode="External"/><Relationship Id="rId5" Type="http://schemas.openxmlformats.org/officeDocument/2006/relationships/hyperlink" Target="https://x.com/tenfingers" TargetMode="External"/><Relationship Id="rId4" Type="http://schemas.openxmlformats.org/officeDocument/2006/relationships/hyperlink" Target="https://tenfingerseddy.wordpress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rest/api/microsoftfabric/fabric-capacities/suspend?view=rest-microsoftfabric-2023-11-01&amp;tabs=HTTP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learn.microsoft.com/en-us/rest/api/microsoftfabric/fabric-capacities/resume?view=rest-microsoftfabric-2023-11-01&amp;tabs=HTT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insight.com/microsoft-fabric-capacity-cost-management-part-2-automate-pause-resume-capacity-with-azure-logic-apps/#google_vignette" TargetMode="External"/><Relationship Id="rId5" Type="http://schemas.openxmlformats.org/officeDocument/2006/relationships/hyperlink" Target="https://www.mssqltips.com/sqlservertip/7774/save-money-microsoft-fabric-pause-start-capacity/" TargetMode="External"/><Relationship Id="rId4" Type="http://schemas.openxmlformats.org/officeDocument/2006/relationships/hyperlink" Target="https://www.oliviervs.be/fabric/resume-suspend-a-microsoft-fabric-capacit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earn.microsoft.com/en-us/entra/identity-platform/howto-create-service-principal-porta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learn.microsoft.com/en-us/fabric/data-factory/pipeline-rest-ap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hidden="1">
            <a:extLst>
              <a:ext uri="{FF2B5EF4-FFF2-40B4-BE49-F238E27FC236}">
                <a16:creationId xmlns:a16="http://schemas.microsoft.com/office/drawing/2014/main" id="{2DD3907D-843E-B734-63A6-E858F0AE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514" y="1855156"/>
            <a:ext cx="4643686" cy="1504293"/>
          </a:xfrm>
          <a:prstGeom prst="rect">
            <a:avLst/>
          </a:prstGeom>
        </p:spPr>
      </p:pic>
      <p:pic>
        <p:nvPicPr>
          <p:cNvPr id="31" name="Picture 30" descr="A yellow and white logo&#10;&#10;Description automatically generated" hidden="1">
            <a:extLst>
              <a:ext uri="{FF2B5EF4-FFF2-40B4-BE49-F238E27FC236}">
                <a16:creationId xmlns:a16="http://schemas.microsoft.com/office/drawing/2014/main" id="{DB969EAC-D4EF-258D-7DFA-83FC5D2AC0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34941" r="54570" b="34952"/>
          <a:stretch/>
        </p:blipFill>
        <p:spPr>
          <a:xfrm>
            <a:off x="6872656" y="580772"/>
            <a:ext cx="1248989" cy="7929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A3A007-1D68-3F9F-9250-B05CC3B91B68}"/>
              </a:ext>
            </a:extLst>
          </p:cNvPr>
          <p:cNvGrpSpPr/>
          <p:nvPr/>
        </p:nvGrpSpPr>
        <p:grpSpPr>
          <a:xfrm>
            <a:off x="525683" y="342825"/>
            <a:ext cx="3067147" cy="931828"/>
            <a:chOff x="2697383" y="1902338"/>
            <a:chExt cx="4467688" cy="1357325"/>
          </a:xfrm>
        </p:grpSpPr>
        <p:pic>
          <p:nvPicPr>
            <p:cNvPr id="58" name="AI" descr="A yellow and white logo&#10;&#10;Description automatically generated">
              <a:extLst>
                <a:ext uri="{FF2B5EF4-FFF2-40B4-BE49-F238E27FC236}">
                  <a16:creationId xmlns:a16="http://schemas.microsoft.com/office/drawing/2014/main" id="{B30412D8-80BC-3DE3-9A12-768FA540D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3990"/>
            <a:stretch/>
          </p:blipFill>
          <p:spPr>
            <a:xfrm>
              <a:off x="2697383" y="1902338"/>
              <a:ext cx="2047292" cy="1341546"/>
            </a:xfrm>
            <a:prstGeom prst="rect">
              <a:avLst/>
            </a:prstGeom>
          </p:spPr>
        </p:pic>
        <p:pic>
          <p:nvPicPr>
            <p:cNvPr id="59" name="agile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921E7A25-3EBC-FA87-B26F-1D2A965B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09068" y="1912720"/>
              <a:ext cx="1668003" cy="965057"/>
            </a:xfrm>
            <a:prstGeom prst="rect">
              <a:avLst/>
            </a:prstGeom>
          </p:spPr>
        </p:pic>
        <p:sp>
          <p:nvSpPr>
            <p:cNvPr id="60" name="I dot">
              <a:extLst>
                <a:ext uri="{FF2B5EF4-FFF2-40B4-BE49-F238E27FC236}">
                  <a16:creationId xmlns:a16="http://schemas.microsoft.com/office/drawing/2014/main" id="{046B21A7-70A7-71BC-A964-E64D7C48A4B8}"/>
                </a:ext>
              </a:extLst>
            </p:cNvPr>
            <p:cNvSpPr/>
            <p:nvPr/>
          </p:nvSpPr>
          <p:spPr>
            <a:xfrm rot="10800000">
              <a:off x="5834692" y="2179415"/>
              <a:ext cx="90000" cy="64800"/>
            </a:xfrm>
            <a:custGeom>
              <a:avLst/>
              <a:gdLst>
                <a:gd name="connsiteX0" fmla="*/ 0 w 192119"/>
                <a:gd name="connsiteY0" fmla="*/ 192119 h 192119"/>
                <a:gd name="connsiteX1" fmla="*/ 192024 w 192119"/>
                <a:gd name="connsiteY1" fmla="*/ 192119 h 192119"/>
                <a:gd name="connsiteX2" fmla="*/ 192119 w 192119"/>
                <a:gd name="connsiteY2" fmla="*/ 0 h 192119"/>
                <a:gd name="connsiteX3" fmla="*/ 0 w 192119"/>
                <a:gd name="connsiteY3" fmla="*/ 192119 h 19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119" h="192119">
                  <a:moveTo>
                    <a:pt x="0" y="192119"/>
                  </a:moveTo>
                  <a:lnTo>
                    <a:pt x="192024" y="192119"/>
                  </a:lnTo>
                  <a:lnTo>
                    <a:pt x="192119" y="0"/>
                  </a:lnTo>
                  <a:lnTo>
                    <a:pt x="0" y="192119"/>
                  </a:lnTo>
                  <a:close/>
                </a:path>
              </a:pathLst>
            </a:custGeom>
            <a:solidFill>
              <a:srgbClr val="F5C4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HelveticaNeue"/>
                <a:ea typeface="+mn-ea"/>
                <a:cs typeface="+mn-cs"/>
              </a:endParaRPr>
            </a:p>
          </p:txBody>
        </p:sp>
        <p:pic>
          <p:nvPicPr>
            <p:cNvPr id="61" name="insights" descr="A yellow and white logo&#10;&#10;Description automatically generated">
              <a:extLst>
                <a:ext uri="{FF2B5EF4-FFF2-40B4-BE49-F238E27FC236}">
                  <a16:creationId xmlns:a16="http://schemas.microsoft.com/office/drawing/2014/main" id="{080C533D-9B21-7067-6965-B53E47E1A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016" t="67386"/>
            <a:stretch/>
          </p:blipFill>
          <p:spPr>
            <a:xfrm>
              <a:off x="5800279" y="2826542"/>
              <a:ext cx="1364792" cy="433121"/>
            </a:xfrm>
            <a:prstGeom prst="rect">
              <a:avLst/>
            </a:prstGeom>
          </p:spPr>
        </p:pic>
      </p:grpSp>
      <p:sp>
        <p:nvSpPr>
          <p:cNvPr id="9" name="Subtitle 1">
            <a:extLst>
              <a:ext uri="{FF2B5EF4-FFF2-40B4-BE49-F238E27FC236}">
                <a16:creationId xmlns:a16="http://schemas.microsoft.com/office/drawing/2014/main" id="{91C71892-4145-C8FF-6D3D-92591C0D3432}"/>
              </a:ext>
            </a:extLst>
          </p:cNvPr>
          <p:cNvSpPr txBox="1">
            <a:spLocks/>
          </p:cNvSpPr>
          <p:nvPr/>
        </p:nvSpPr>
        <p:spPr>
          <a:xfrm>
            <a:off x="2710394" y="2583180"/>
            <a:ext cx="6258346" cy="990600"/>
          </a:xfrm>
          <a:prstGeom prst="rect">
            <a:avLst/>
          </a:prstGeom>
        </p:spPr>
        <p:txBody>
          <a:bodyPr/>
          <a:lstStyle>
            <a:lvl1pPr marL="0" indent="0" algn="l" defTabSz="567788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ECB420"/>
                </a:solidFill>
                <a:latin typeface="Helvetica Neue" pitchFamily="50" charset="0"/>
                <a:ea typeface="+mn-ea"/>
                <a:cs typeface="+mn-cs"/>
              </a:defRPr>
            </a:lvl1pPr>
            <a:lvl2pPr marL="457200" indent="0" algn="ctr" defTabSz="567788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567788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567788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567788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567788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567788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567788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567788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677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ECB420"/>
                </a:solidFill>
                <a:effectLst/>
                <a:uLnTx/>
                <a:uFillTx/>
                <a:latin typeface="Helvetica Neue" pitchFamily="50" charset="0"/>
                <a:ea typeface="+mn-ea"/>
                <a:cs typeface="+mn-cs"/>
              </a:rPr>
              <a:t>Pausing &amp; Resuming Fabric Capacities</a:t>
            </a:r>
          </a:p>
        </p:txBody>
      </p:sp>
    </p:spTree>
    <p:extLst>
      <p:ext uri="{BB962C8B-B14F-4D97-AF65-F5344CB8AC3E}">
        <p14:creationId xmlns:p14="http://schemas.microsoft.com/office/powerpoint/2010/main" val="44144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CA80AF-A01C-3D0A-0858-9CB5620E7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70" y="1703071"/>
            <a:ext cx="3015739" cy="1472252"/>
          </a:xfrm>
        </p:spPr>
        <p:txBody>
          <a:bodyPr>
            <a:normAutofit/>
          </a:bodyPr>
          <a:lstStyle/>
          <a:p>
            <a:endParaRPr lang="en-AU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AU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b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AU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FC94E4-F9B4-1C56-06E5-703DFFB1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/>
              <a:t>Next we can setup the pause capacity operation in Fabric</a:t>
            </a:r>
            <a:br>
              <a:rPr lang="en-AU" sz="2800" dirty="0"/>
            </a:br>
            <a:br>
              <a:rPr lang="en-AU" sz="2800" dirty="0"/>
            </a:br>
            <a:r>
              <a:rPr lang="en-AU" sz="1400" dirty="0"/>
              <a:t>Base code stolen from</a:t>
            </a:r>
            <a:r>
              <a:rPr lang="en-AU" sz="1200" dirty="0"/>
              <a:t>: </a:t>
            </a:r>
            <a:r>
              <a:rPr lang="en-AU" sz="1400" dirty="0">
                <a:hlinkClick r:id="rId2"/>
              </a:rPr>
              <a:t>Resume &amp; Suspend a Microsoft Fabric Capacity (oliviervs.be)</a:t>
            </a:r>
            <a:br>
              <a:rPr lang="en-AU" sz="1400" dirty="0"/>
            </a:br>
            <a:endParaRPr lang="en-AU" sz="28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F136B5-069B-B12A-1940-BA522372AB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691024"/>
              </p:ext>
            </p:extLst>
          </p:nvPr>
        </p:nvGraphicFramePr>
        <p:xfrm>
          <a:off x="5366653" y="2076771"/>
          <a:ext cx="3164802" cy="982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671682" imgH="519294" progId="Package">
                  <p:embed/>
                </p:oleObj>
              </mc:Choice>
              <mc:Fallback>
                <p:oleObj name="Packager Shell Object" showAsIcon="1" r:id="rId3" imgW="1671682" imgH="519294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6F136B5-069B-B12A-1940-BA522372AB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6653" y="2076771"/>
                        <a:ext cx="3164802" cy="982803"/>
                      </a:xfrm>
                      <a:prstGeom prst="rect">
                        <a:avLst/>
                      </a:prstGeom>
                      <a:ln>
                        <a:solidFill>
                          <a:srgbClr val="00B0F0"/>
                        </a:solidFill>
                        <a:prstDash val="dash"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388BB83-33C0-6F8F-2B88-F533B6ABA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70" y="2024178"/>
            <a:ext cx="4007944" cy="4181782"/>
          </a:xfrm>
          <a:prstGeom prst="rect">
            <a:avLst/>
          </a:prstGeom>
        </p:spPr>
      </p:pic>
      <p:pic>
        <p:nvPicPr>
          <p:cNvPr id="8" name="Picture 7" descr="A yellow smiley face with glasses&#10;&#10;Description automatically generated">
            <a:extLst>
              <a:ext uri="{FF2B5EF4-FFF2-40B4-BE49-F238E27FC236}">
                <a16:creationId xmlns:a16="http://schemas.microsoft.com/office/drawing/2014/main" id="{AF2EDFD8-AA64-5DAF-5F67-2072D69F4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412" y="3927764"/>
            <a:ext cx="1354276" cy="13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60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DCAD49-B585-30B0-1D09-B1FA25BD1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370" y="1413164"/>
            <a:ext cx="10523994" cy="601753"/>
          </a:xfrm>
        </p:spPr>
        <p:txBody>
          <a:bodyPr/>
          <a:lstStyle/>
          <a:p>
            <a:r>
              <a:rPr lang="en-AU" dirty="0"/>
              <a:t>We can now create a pipeline to orchestrate our ETL operations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FCA9DA-7DB2-436A-F828-BACA06AD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Create the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1FD1C-07DC-103A-CF7D-D85584A4A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10" y="2124953"/>
            <a:ext cx="9695827" cy="2332252"/>
          </a:xfrm>
          <a:prstGeom prst="rect">
            <a:avLst/>
          </a:prstGeom>
        </p:spPr>
      </p:pic>
      <p:pic>
        <p:nvPicPr>
          <p:cNvPr id="7" name="Picture 6" descr="A yellow helmet with a wrench and a screwdriver&#10;&#10;Description automatically generated">
            <a:extLst>
              <a:ext uri="{FF2B5EF4-FFF2-40B4-BE49-F238E27FC236}">
                <a16:creationId xmlns:a16="http://schemas.microsoft.com/office/drawing/2014/main" id="{CB91F904-6BB4-219F-1693-9C544465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254" y="1139467"/>
            <a:ext cx="665270" cy="665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BCBE2C-2B47-F934-CA54-7C3CCCBF669C}"/>
              </a:ext>
            </a:extLst>
          </p:cNvPr>
          <p:cNvSpPr txBox="1"/>
          <p:nvPr/>
        </p:nvSpPr>
        <p:spPr>
          <a:xfrm>
            <a:off x="684810" y="4712368"/>
            <a:ext cx="7344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It’s also possible to execute the pause capacity using the pipeline only. </a:t>
            </a:r>
            <a:br>
              <a:rPr lang="en-AU" dirty="0"/>
            </a:br>
            <a:r>
              <a:rPr lang="en-AU" dirty="0">
                <a:hlinkClick r:id="rId4"/>
              </a:rPr>
              <a:t>Microsoft Fabric-Pause, Scale a Capacity Pipeline | Medium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77756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rtoon rocket with red and blue wings&#10;&#10;Description automatically generated with medium confidence">
            <a:extLst>
              <a:ext uri="{FF2B5EF4-FFF2-40B4-BE49-F238E27FC236}">
                <a16:creationId xmlns:a16="http://schemas.microsoft.com/office/drawing/2014/main" id="{F1A2EC94-2003-2FED-984F-BEE9A5903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9591" y="560374"/>
            <a:ext cx="853711" cy="85371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A4F097-B4FD-8959-310E-AABEF023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Sky’s the limit!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75525-FA93-21EB-C043-1E24F4394953}"/>
              </a:ext>
            </a:extLst>
          </p:cNvPr>
          <p:cNvSpPr txBox="1"/>
          <p:nvPr/>
        </p:nvSpPr>
        <p:spPr>
          <a:xfrm>
            <a:off x="927369" y="1296446"/>
            <a:ext cx="1105958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/>
              <a:t>Many options: </a:t>
            </a:r>
            <a:r>
              <a:rPr lang="en-AU" dirty="0"/>
              <a:t>Notebooks, Logic Apps, Pipeline Web Activities, Pipeline API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/>
              <a:t>Limit to business hours</a:t>
            </a:r>
          </a:p>
          <a:p>
            <a:r>
              <a:rPr lang="en-AU" dirty="0"/>
              <a:t>A reserved capacity gives you around a 41% discount so if you limit a PAYG capacity to even just daytime hours, you may already be winning. This depends on CU usage though.</a:t>
            </a:r>
          </a:p>
          <a:p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/>
              <a:t>Run a low F SKU for BAU and a larger PAYG for ETL</a:t>
            </a:r>
          </a:p>
          <a:p>
            <a:r>
              <a:rPr lang="en-AU" dirty="0"/>
              <a:t>If you need to give users access to manually refresh import models, Direct Lake Mode or run SQL queries etc, then an F2 reserved capacity might be enough with a larger PAYG capacity enabled purely for an ETL operation. </a:t>
            </a:r>
          </a:p>
          <a:p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/>
              <a:t>Test the Waters</a:t>
            </a:r>
          </a:p>
          <a:p>
            <a:r>
              <a:rPr lang="en-AU" dirty="0"/>
              <a:t>This can be good as a low cost POC or stepping stone in a journey towards a larger analytics solution.</a:t>
            </a:r>
          </a:p>
          <a:p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/>
              <a:t>Cost?</a:t>
            </a:r>
            <a:r>
              <a:rPr lang="en-AU" dirty="0"/>
              <a:t> </a:t>
            </a:r>
            <a:r>
              <a:rPr lang="en-US" dirty="0">
                <a:hlinkClick r:id="rId3"/>
              </a:rPr>
              <a:t>How to calculate Microsoft Fabric costs - </a:t>
            </a:r>
            <a:r>
              <a:rPr lang="en-US" dirty="0" err="1">
                <a:hlinkClick r:id="rId3"/>
              </a:rPr>
              <a:t>FourMoo</a:t>
            </a:r>
            <a:r>
              <a:rPr lang="en-US" dirty="0">
                <a:hlinkClick r:id="rId3"/>
              </a:rPr>
              <a:t> | Fabric | Power BI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298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3370EF-8EEB-54E6-5AA1-66D58B146A7A}"/>
              </a:ext>
            </a:extLst>
          </p:cNvPr>
          <p:cNvSpPr/>
          <p:nvPr/>
        </p:nvSpPr>
        <p:spPr>
          <a:xfrm>
            <a:off x="1" y="0"/>
            <a:ext cx="12264271" cy="989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97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68E00-B24A-4073-BD8E-E2342F3A5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0773" y="77719"/>
            <a:ext cx="9763357" cy="867760"/>
          </a:xfrm>
        </p:spPr>
        <p:txBody>
          <a:bodyPr/>
          <a:lstStyle/>
          <a:p>
            <a:r>
              <a:rPr lang="en-AU" dirty="0"/>
              <a:t>Questions</a:t>
            </a:r>
          </a:p>
        </p:txBody>
      </p:sp>
      <p:pic>
        <p:nvPicPr>
          <p:cNvPr id="5" name="Picture 4" descr="Shape, polygon&#10;&#10;Description automatically generated">
            <a:extLst>
              <a:ext uri="{FF2B5EF4-FFF2-40B4-BE49-F238E27FC236}">
                <a16:creationId xmlns:a16="http://schemas.microsoft.com/office/drawing/2014/main" id="{06E2E709-69B2-3541-C47A-C5FDB6ABB2A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 rot="10800000">
            <a:off x="-1563" y="7398"/>
            <a:ext cx="3048081" cy="30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in a blue suit&#10;&#10;Description automatically generated">
            <a:extLst>
              <a:ext uri="{FF2B5EF4-FFF2-40B4-BE49-F238E27FC236}">
                <a16:creationId xmlns:a16="http://schemas.microsoft.com/office/drawing/2014/main" id="{1A15BDEE-39CF-AC12-4FC7-0E35A5C90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420" y="1398278"/>
            <a:ext cx="2571013" cy="2477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189211-60D4-2426-47B1-54888147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Kane Snyder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B8523-0883-05C8-7A62-6D3CA43FDCC9}"/>
              </a:ext>
            </a:extLst>
          </p:cNvPr>
          <p:cNvSpPr txBox="1"/>
          <p:nvPr/>
        </p:nvSpPr>
        <p:spPr>
          <a:xfrm>
            <a:off x="4443270" y="1480439"/>
            <a:ext cx="62262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Business Intelligence Lead @ Agile Insights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5+ Years focussed purely on Power 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Background in business: sales and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Love pushing the boundaries in Power 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Presentations in user groups, live streams and featured blog posts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1141E-CE2B-BF8A-7B93-0356F3DE3061}"/>
              </a:ext>
            </a:extLst>
          </p:cNvPr>
          <p:cNvSpPr txBox="1"/>
          <p:nvPr/>
        </p:nvSpPr>
        <p:spPr>
          <a:xfrm>
            <a:off x="1287780" y="4572000"/>
            <a:ext cx="2407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>
                <a:hlinkClick r:id="rId3"/>
              </a:rPr>
              <a:t>LinkedIn</a:t>
            </a:r>
            <a:endParaRPr lang="en-AU" dirty="0"/>
          </a:p>
          <a:p>
            <a:pPr algn="r"/>
            <a:r>
              <a:rPr lang="en-AU" dirty="0">
                <a:hlinkClick r:id="rId4"/>
              </a:rPr>
              <a:t>Blog</a:t>
            </a:r>
            <a:endParaRPr lang="en-AU" dirty="0"/>
          </a:p>
          <a:p>
            <a:pPr algn="r"/>
            <a:r>
              <a:rPr lang="en-AU" dirty="0">
                <a:hlinkClick r:id="rId5"/>
              </a:rPr>
              <a:t>X</a:t>
            </a:r>
            <a:endParaRPr lang="en-AU" dirty="0"/>
          </a:p>
          <a:p>
            <a:pPr algn="r"/>
            <a:r>
              <a:rPr lang="en-AU" dirty="0" err="1">
                <a:hlinkClick r:id="rId6"/>
              </a:rPr>
              <a:t>Bluesky</a:t>
            </a:r>
            <a:endParaRPr lang="en-AU" dirty="0"/>
          </a:p>
          <a:p>
            <a:pPr algn="r"/>
            <a:r>
              <a:rPr lang="en-AU" dirty="0">
                <a:hlinkClick r:id="rId7"/>
              </a:rPr>
              <a:t>Agile Insights</a:t>
            </a:r>
            <a:endParaRPr lang="en-AU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5BA6D5-2904-A976-5A09-C68B40AC9195}"/>
              </a:ext>
            </a:extLst>
          </p:cNvPr>
          <p:cNvCxnSpPr>
            <a:cxnSpLocks/>
          </p:cNvCxnSpPr>
          <p:nvPr/>
        </p:nvCxnSpPr>
        <p:spPr>
          <a:xfrm>
            <a:off x="4088130" y="1398278"/>
            <a:ext cx="0" cy="484250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519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2B5145-703C-9421-40E0-E9F39C55D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/>
              <a:t>Power BI developer focussed session</a:t>
            </a:r>
          </a:p>
          <a:p>
            <a:pPr marL="910688" lvl="1" indent="-342900">
              <a:buFont typeface="Arial" panose="020B0604020202020204" pitchFamily="34" charset="0"/>
              <a:buChar char="•"/>
            </a:pPr>
            <a:r>
              <a:rPr lang="en-AU" dirty="0"/>
              <a:t>Simple solutions we can all create</a:t>
            </a:r>
          </a:p>
          <a:p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/>
              <a:t>Lower F SKUs a game changer for smaller businesses</a:t>
            </a:r>
          </a:p>
          <a:p>
            <a:pPr marL="910688" lvl="1" indent="-342900">
              <a:buFont typeface="Arial" panose="020B0604020202020204" pitchFamily="34" charset="0"/>
              <a:buChar char="•"/>
            </a:pPr>
            <a:r>
              <a:rPr lang="en-AU" dirty="0"/>
              <a:t>Solutions can add Fabric capabilities for robust ETL at low cost</a:t>
            </a:r>
          </a:p>
          <a:p>
            <a:pPr marL="910688" lvl="1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/>
              <a:t>Solve common issues</a:t>
            </a:r>
          </a:p>
          <a:p>
            <a:pPr marL="910688" lvl="1" indent="-342900">
              <a:buFont typeface="Arial" panose="020B0604020202020204" pitchFamily="34" charset="0"/>
              <a:buChar char="•"/>
            </a:pPr>
            <a:r>
              <a:rPr lang="en-AU" dirty="0"/>
              <a:t>API connections</a:t>
            </a:r>
          </a:p>
          <a:p>
            <a:pPr marL="910688" lvl="1" indent="-342900">
              <a:buFont typeface="Arial" panose="020B0604020202020204" pitchFamily="34" charset="0"/>
              <a:buChar char="•"/>
            </a:pPr>
            <a:r>
              <a:rPr lang="en-AU" dirty="0"/>
              <a:t>Manage Type 2 SCD and Snapshot Fact Tables</a:t>
            </a:r>
          </a:p>
          <a:p>
            <a:pPr marL="910688" lvl="1" indent="-342900">
              <a:buFont typeface="Arial" panose="020B0604020202020204" pitchFamily="34" charset="0"/>
              <a:buChar char="•"/>
            </a:pPr>
            <a:r>
              <a:rPr lang="en-AU" dirty="0"/>
              <a:t>Manage heavy transformation requirements </a:t>
            </a:r>
          </a:p>
          <a:p>
            <a:pPr marL="910688" lvl="1" indent="-342900">
              <a:buFont typeface="Arial" panose="020B0604020202020204" pitchFamily="34" charset="0"/>
              <a:buChar char="•"/>
            </a:pPr>
            <a:r>
              <a:rPr lang="en-AU" dirty="0"/>
              <a:t>Solve refresh issues</a:t>
            </a:r>
          </a:p>
          <a:p>
            <a:pPr lvl="1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DC684E-95E8-8A84-CD78-65093B81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dirty="0"/>
              <a:t>Pausing &amp; Resuming Fabric PAYG Capacities</a:t>
            </a:r>
          </a:p>
        </p:txBody>
      </p:sp>
    </p:spTree>
    <p:extLst>
      <p:ext uri="{BB962C8B-B14F-4D97-AF65-F5344CB8AC3E}">
        <p14:creationId xmlns:p14="http://schemas.microsoft.com/office/powerpoint/2010/main" val="225445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1C2D0B-9088-4D65-A933-92A358F1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Fabric Capacities - Resume - REST API (Azure Fabric) | Microsoft Learn</a:t>
            </a:r>
            <a:endParaRPr lang="en-US" dirty="0"/>
          </a:p>
          <a:p>
            <a:r>
              <a:rPr lang="en-US" dirty="0">
                <a:hlinkClick r:id="rId3"/>
              </a:rPr>
              <a:t>Fabric Capacities - Suspend - REST API (Azure Fabric) | Microsoft Learn</a:t>
            </a:r>
            <a:endParaRPr lang="en-US" dirty="0"/>
          </a:p>
          <a:p>
            <a:r>
              <a:rPr lang="en-US" dirty="0"/>
              <a:t>Blogs:</a:t>
            </a:r>
          </a:p>
          <a:p>
            <a:r>
              <a:rPr lang="en-AU" dirty="0">
                <a:hlinkClick r:id="rId4"/>
              </a:rPr>
              <a:t>Resume &amp; Suspend a Microsoft Fabric Capacity (oliviervs.be)</a:t>
            </a:r>
            <a:endParaRPr lang="en-AU" dirty="0"/>
          </a:p>
          <a:p>
            <a:r>
              <a:rPr lang="en-US" dirty="0">
                <a:hlinkClick r:id="rId5"/>
              </a:rPr>
              <a:t>Save Money when using Microsoft Fabric with Pause and Start Capacity (mssqltips.com)</a:t>
            </a:r>
            <a:endParaRPr lang="en-AU" dirty="0"/>
          </a:p>
          <a:p>
            <a:r>
              <a:rPr lang="en-US" dirty="0">
                <a:hlinkClick r:id="rId6"/>
              </a:rPr>
              <a:t>Microsoft Fabric: Capacity Cost Management Part 2, Automate Pause/Resume Capacity with Azure Logic Apps - BI Insight</a:t>
            </a: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E6818-34B4-4C64-810B-8E95391F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/>
              <a:t>There’s an API to Pause &amp; Resume Fabric Capacities!</a:t>
            </a:r>
            <a:endParaRPr lang="en-AU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2A9CC2-8588-CFC1-D620-0AE88173C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761" y="4201751"/>
            <a:ext cx="3009061" cy="20074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3022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C151EA-C619-7C80-78C6-9B4E93B29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298" y="1413165"/>
            <a:ext cx="10523994" cy="3867797"/>
          </a:xfrm>
        </p:spPr>
        <p:txBody>
          <a:bodyPr>
            <a:normAutofit fontScale="92500" lnSpcReduction="20000"/>
          </a:bodyPr>
          <a:lstStyle/>
          <a:p>
            <a:r>
              <a:rPr lang="en-AU" b="1" dirty="0"/>
              <a:t>…….Unfortunately, you can't run a pipeline or notebooks in a capacity that is paused </a:t>
            </a:r>
          </a:p>
          <a:p>
            <a:endParaRPr lang="en-AU" b="1" dirty="0"/>
          </a:p>
          <a:p>
            <a:endParaRPr lang="en-AU" dirty="0"/>
          </a:p>
          <a:p>
            <a:r>
              <a:rPr lang="en-AU" dirty="0"/>
              <a:t>We need another way to </a:t>
            </a:r>
            <a:r>
              <a:rPr lang="en-AU" b="1" i="1" dirty="0"/>
              <a:t>start</a:t>
            </a:r>
            <a:r>
              <a:rPr lang="en-AU" dirty="0"/>
              <a:t> the Fabric Capacity:</a:t>
            </a:r>
          </a:p>
          <a:p>
            <a:br>
              <a:rPr lang="en-AU" dirty="0"/>
            </a:br>
            <a:r>
              <a:rPr lang="en-AU" dirty="0"/>
              <a:t>How to execute some python on a schedule?</a:t>
            </a:r>
          </a:p>
          <a:p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VS Code 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Power Automate Desktop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Azure Runbooks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Another Fabric Capacity that is not paused…..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DE7055-619F-EA2E-8008-F4FB04AB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Yay! we can run this in Pipeline in Fabric?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9E3C5-13FF-4680-F2B2-27DB1B76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02" y="1859280"/>
            <a:ext cx="2473879" cy="1569720"/>
          </a:xfrm>
          <a:prstGeom prst="rect">
            <a:avLst/>
          </a:prstGeom>
        </p:spPr>
      </p:pic>
      <p:pic>
        <p:nvPicPr>
          <p:cNvPr id="1026" name="Picture 2" descr="Tired Brain Royalty-Free Images, Stock Photos &amp; Pictures | Shutterstock">
            <a:extLst>
              <a:ext uri="{FF2B5EF4-FFF2-40B4-BE49-F238E27FC236}">
                <a16:creationId xmlns:a16="http://schemas.microsoft.com/office/drawing/2014/main" id="{91C7EBCB-A792-E880-044B-C988FB08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885" y="4269083"/>
            <a:ext cx="1650657" cy="145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20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6850A8-8FDA-2A8B-1BA0-AC24798D7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59" y="1780462"/>
            <a:ext cx="6234758" cy="4035277"/>
          </a:xfrm>
        </p:spPr>
        <p:txBody>
          <a:bodyPr>
            <a:normAutofit fontScale="85000" lnSpcReduction="20000"/>
          </a:bodyPr>
          <a:lstStyle/>
          <a:p>
            <a:r>
              <a:rPr lang="en-AU" b="1" dirty="0"/>
              <a:t>But first to build this we need to do some housekeeping and setup some stuff:</a:t>
            </a:r>
          </a:p>
          <a:p>
            <a:endParaRPr lang="en-AU" dirty="0"/>
          </a:p>
          <a:p>
            <a:r>
              <a:rPr lang="en-AU" b="1" dirty="0"/>
              <a:t>Service Principal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 err="1"/>
              <a:t>user_impersonation</a:t>
            </a:r>
            <a:r>
              <a:rPr lang="en-AU" dirty="0"/>
              <a:t> granted permission for service principal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Service principal added to the fabric capacity as Contributor role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b="1" dirty="0"/>
              <a:t>Key Vault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Add secret and credentials from service principal</a:t>
            </a:r>
          </a:p>
          <a:p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>
                <a:hlinkClick r:id="rId2"/>
              </a:rPr>
              <a:t>Register a Microsoft Entra app and create a service principal - Microsoft identity platform | Microsoft Learn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1D22D5-BA2E-9552-4C26-7C2934CC3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 simple option is an Azure logic App</a:t>
            </a:r>
          </a:p>
        </p:txBody>
      </p:sp>
      <p:pic>
        <p:nvPicPr>
          <p:cNvPr id="2050" name="Picture 2" descr="Housekeeping job">
            <a:extLst>
              <a:ext uri="{FF2B5EF4-FFF2-40B4-BE49-F238E27FC236}">
                <a16:creationId xmlns:a16="http://schemas.microsoft.com/office/drawing/2014/main" id="{0F809674-16C6-CF88-4B24-EDC6798EC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739" y="1524000"/>
            <a:ext cx="2600626" cy="262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818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801D5-FBC0-3CB9-B207-6690A503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Solution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B8CE2-7763-AFCA-B9A2-1F1EC54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50" y="1163161"/>
            <a:ext cx="9366778" cy="48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6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FBAE82-BFD5-BEA4-47FE-BC6AB07B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Starting / Resuming with a Logic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E20E8-5E21-1AF8-F264-AE901E16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68" y="1402278"/>
            <a:ext cx="8806912" cy="3868116"/>
          </a:xfrm>
          <a:prstGeom prst="rect">
            <a:avLst/>
          </a:prstGeom>
        </p:spPr>
      </p:pic>
      <p:pic>
        <p:nvPicPr>
          <p:cNvPr id="8" name="Picture 7" descr="A light bulb with a check mark&#10;&#10;Description automatically generated">
            <a:extLst>
              <a:ext uri="{FF2B5EF4-FFF2-40B4-BE49-F238E27FC236}">
                <a16:creationId xmlns:a16="http://schemas.microsoft.com/office/drawing/2014/main" id="{AD6852BD-7934-3654-3252-B489F7B2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116" y="262246"/>
            <a:ext cx="1140032" cy="114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1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58E860-B59F-B37A-B682-BFC2EDDF71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7100" y="50165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Soon we should be able to trigger the pipeline from a logic app!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FC192-CA85-EFAD-CC18-51D0E4AF1947}"/>
              </a:ext>
            </a:extLst>
          </p:cNvPr>
          <p:cNvSpPr txBox="1"/>
          <p:nvPr/>
        </p:nvSpPr>
        <p:spPr>
          <a:xfrm>
            <a:off x="623806" y="1282485"/>
            <a:ext cx="9690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Fabric data pipeline public REST API (Preview) - Microsoft Fabric | Microsoft Learn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8EA559-3CF1-B93F-1DCA-2E2FB6F2D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7" y="1948913"/>
            <a:ext cx="6633975" cy="1098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652F7-1817-E1C4-6F10-C5C01304A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06" y="3116206"/>
            <a:ext cx="7027190" cy="1921894"/>
          </a:xfrm>
          <a:prstGeom prst="rect">
            <a:avLst/>
          </a:prstGeom>
        </p:spPr>
      </p:pic>
      <p:pic>
        <p:nvPicPr>
          <p:cNvPr id="11" name="Picture 10" descr="A yellow face with a teardrop&#10;&#10;Description automatically generated">
            <a:extLst>
              <a:ext uri="{FF2B5EF4-FFF2-40B4-BE49-F238E27FC236}">
                <a16:creationId xmlns:a16="http://schemas.microsoft.com/office/drawing/2014/main" id="{CFB5E708-8215-7EB0-291E-D8B57A7BF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479" y="2001765"/>
            <a:ext cx="1369303" cy="13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1640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AGILE">
      <a:dk1>
        <a:srgbClr val="000000"/>
      </a:dk1>
      <a:lt1>
        <a:srgbClr val="FFFFFF"/>
      </a:lt1>
      <a:dk2>
        <a:srgbClr val="B9B9B9"/>
      </a:dk2>
      <a:lt2>
        <a:srgbClr val="EEECE1"/>
      </a:lt2>
      <a:accent1>
        <a:srgbClr val="F0C618"/>
      </a:accent1>
      <a:accent2>
        <a:srgbClr val="B9B9B9"/>
      </a:accent2>
      <a:accent3>
        <a:srgbClr val="000000"/>
      </a:accent3>
      <a:accent4>
        <a:srgbClr val="FFDE17"/>
      </a:accent4>
      <a:accent5>
        <a:srgbClr val="414041"/>
      </a:accent5>
      <a:accent6>
        <a:srgbClr val="F0C618"/>
      </a:accent6>
      <a:hlink>
        <a:srgbClr val="19C3FF"/>
      </a:hlink>
      <a:folHlink>
        <a:srgbClr val="DBA55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Default Theme">
  <a:themeElements>
    <a:clrScheme name="AGILE">
      <a:dk1>
        <a:srgbClr val="000000"/>
      </a:dk1>
      <a:lt1>
        <a:srgbClr val="FFFFFF"/>
      </a:lt1>
      <a:dk2>
        <a:srgbClr val="B9B9B9"/>
      </a:dk2>
      <a:lt2>
        <a:srgbClr val="EEECE1"/>
      </a:lt2>
      <a:accent1>
        <a:srgbClr val="F0C618"/>
      </a:accent1>
      <a:accent2>
        <a:srgbClr val="B9B9B9"/>
      </a:accent2>
      <a:accent3>
        <a:srgbClr val="000000"/>
      </a:accent3>
      <a:accent4>
        <a:srgbClr val="FFDE17"/>
      </a:accent4>
      <a:accent5>
        <a:srgbClr val="414041"/>
      </a:accent5>
      <a:accent6>
        <a:srgbClr val="F0C618"/>
      </a:accent6>
      <a:hlink>
        <a:srgbClr val="19C3FF"/>
      </a:hlink>
      <a:folHlink>
        <a:srgbClr val="DBA55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2cac72-96c3-4f71-bd6b-af3fddd85ead" xsi:nil="true"/>
    <lcf76f155ced4ddcb4097134ff3c332f xmlns="f92317a7-55fc-4c79-8f4e-7f0d32db9013">
      <Terms xmlns="http://schemas.microsoft.com/office/infopath/2007/PartnerControls"/>
    </lcf76f155ced4ddcb4097134ff3c332f>
    <Notes xmlns="f92317a7-55fc-4c79-8f4e-7f0d32db9013" xsi:nil="true"/>
    <Preview xmlns="f92317a7-55fc-4c79-8f4e-7f0d32db901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3854D393D38242BA28FD41B8FF2AC7" ma:contentTypeVersion="21" ma:contentTypeDescription="Create a new document." ma:contentTypeScope="" ma:versionID="0ae057841f0df5fa51da8b4eed193326">
  <xsd:schema xmlns:xsd="http://www.w3.org/2001/XMLSchema" xmlns:xs="http://www.w3.org/2001/XMLSchema" xmlns:p="http://schemas.microsoft.com/office/2006/metadata/properties" xmlns:ns2="f92317a7-55fc-4c79-8f4e-7f0d32db9013" xmlns:ns3="5e2cac72-96c3-4f71-bd6b-af3fddd85ead" targetNamespace="http://schemas.microsoft.com/office/2006/metadata/properties" ma:root="true" ma:fieldsID="77747b783c84b8bd3a8353ebaa8a30e3" ns2:_="" ns3:_="">
    <xsd:import namespace="f92317a7-55fc-4c79-8f4e-7f0d32db9013"/>
    <xsd:import namespace="5e2cac72-96c3-4f71-bd6b-af3fddd85e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Preview" minOccurs="0"/>
                <xsd:element ref="ns2:Note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317a7-55fc-4c79-8f4e-7f0d32db90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hidden="true" ma:internalName="MediaServiceLocatio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hidden="true" ma:internalName="MediaServiceKeyPoints" ma:readOnly="true">
      <xsd:simpleType>
        <xsd:restriction base="dms:Note"/>
      </xsd:simpleType>
    </xsd:element>
    <xsd:element name="MediaServiceOCR" ma:index="17" nillable="true" ma:displayName="Extracted Text" ma:hidden="true" ma:internalName="MediaServiceOCR" ma:readOnly="true">
      <xsd:simpleType>
        <xsd:restriction base="dms:Note"/>
      </xsd:simpleType>
    </xsd:element>
    <xsd:element name="MediaLengthInSeconds" ma:index="18" nillable="true" ma:displayName="Length (seconds)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303838f-9366-42e7-a05c-8cb5f4880e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eview" ma:index="25" nillable="true" ma:displayName="Preview" ma:format="Thumbnail" ma:internalName="Preview">
      <xsd:simpleType>
        <xsd:restriction base="dms:Unknown"/>
      </xsd:simpleType>
    </xsd:element>
    <xsd:element name="Notes" ma:index="26" nillable="true" ma:displayName="Notes" ma:format="Dropdown" ma:internalName="Notes">
      <xsd:simpleType>
        <xsd:restriction base="dms:Note">
          <xsd:maxLength value="255"/>
        </xsd:restriction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2cac72-96c3-4f71-bd6b-af3fddd85ead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3" nillable="true" ma:displayName="Taxonomy Catch All Column" ma:hidden="true" ma:list="{81c7c899-825c-478d-9388-5207d9ab08cf}" ma:internalName="TaxCatchAll" ma:readOnly="false" ma:showField="CatchAllData" ma:web="5e2cac72-96c3-4f71-bd6b-af3fddd85e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C430CF-8616-4323-AE87-DE61D824BCF2}">
  <ds:schemaRefs>
    <ds:schemaRef ds:uri="http://schemas.microsoft.com/office/2006/metadata/properties"/>
    <ds:schemaRef ds:uri="http://schemas.microsoft.com/office/infopath/2007/PartnerControls"/>
    <ds:schemaRef ds:uri="5e2cac72-96c3-4f71-bd6b-af3fddd85ead"/>
    <ds:schemaRef ds:uri="f92317a7-55fc-4c79-8f4e-7f0d32db9013"/>
  </ds:schemaRefs>
</ds:datastoreItem>
</file>

<file path=customXml/itemProps2.xml><?xml version="1.0" encoding="utf-8"?>
<ds:datastoreItem xmlns:ds="http://schemas.openxmlformats.org/officeDocument/2006/customXml" ds:itemID="{D20C20B3-39D2-47F5-88AB-34AEB5503B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CCF980-F90F-46EF-9EF0-B9D114D6CC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2317a7-55fc-4c79-8f4e-7f0d32db9013"/>
    <ds:schemaRef ds:uri="5e2cac72-96c3-4f71-bd6b-af3fddd85e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12856</TotalTime>
  <Words>594</Words>
  <Application>Microsoft Office PowerPoint</Application>
  <PresentationFormat>Widescreen</PresentationFormat>
  <Paragraphs>87</Paragraphs>
  <Slides>13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Consolas</vt:lpstr>
      <vt:lpstr>Helvetica Neue</vt:lpstr>
      <vt:lpstr>HelveticaNeue</vt:lpstr>
      <vt:lpstr>Segoe UI Semibold</vt:lpstr>
      <vt:lpstr>Default Theme</vt:lpstr>
      <vt:lpstr>1_Default Theme</vt:lpstr>
      <vt:lpstr>Packager Shell Object</vt:lpstr>
      <vt:lpstr>PowerPoint Presentation</vt:lpstr>
      <vt:lpstr>Kane Snyder</vt:lpstr>
      <vt:lpstr>Pausing &amp; Resuming Fabric PAYG Capacities</vt:lpstr>
      <vt:lpstr>There’s an API to Pause &amp; Resume Fabric Capacities!</vt:lpstr>
      <vt:lpstr>Yay! we can run this in Pipeline in Fabric?</vt:lpstr>
      <vt:lpstr>One simple option is an Azure logic App</vt:lpstr>
      <vt:lpstr>Solution Overview</vt:lpstr>
      <vt:lpstr>Starting / Resuming with a Logic App</vt:lpstr>
      <vt:lpstr>Soon we should be able to trigger the pipeline from a logic app!</vt:lpstr>
      <vt:lpstr>Next we can setup the pause capacity operation in Fabric  Base code stolen from: Resume &amp; Suspend a Microsoft Fabric Capacity (oliviervs.be) </vt:lpstr>
      <vt:lpstr>Create the pipeline</vt:lpstr>
      <vt:lpstr>Sky’s the limit!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Analytics</dc:title>
  <dc:creator>Microsoft Office User</dc:creator>
  <cp:lastModifiedBy>Kane Snyder (Agile Insights)</cp:lastModifiedBy>
  <cp:revision>111</cp:revision>
  <dcterms:created xsi:type="dcterms:W3CDTF">2018-03-08T20:02:51Z</dcterms:created>
  <dcterms:modified xsi:type="dcterms:W3CDTF">2024-08-07T19:39:29Z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0x010100FF3854D393D38242BA28FD41B8FF2AC7</vt:lpwstr>
  </property>
  <property fmtid="{D5CDD505-2E9C-101B-9397-08002B2CF9AE}" pid="3" name="AuthorIds_UIVersion_1024">
    <vt:lpwstr>11</vt:lpwstr>
  </property>
  <property fmtid="{D5CDD505-2E9C-101B-9397-08002B2CF9AE}" pid="4" name="MediaServiceImageTags">
    <vt:lpwstr/>
  </property>
</Properties>
</file>